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Inter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100" d="100"/>
          <a:sy n="100" d="100"/>
        </p:scale>
        <p:origin x="186" y="-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373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2649" y="2721769"/>
            <a:ext cx="8350210" cy="1425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📘 ĐỀ ÁN MINI HOUSE 10 NĂM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597659" y="3831312"/>
            <a:ext cx="621744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AN CƯ &amp; ĐẦU TƯ BỀN VỮNG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1627774" y="469263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Richlife Mini House – Sống xanh, dùng thật, hoàn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tiền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thật</a:t>
            </a:r>
            <a:endParaRPr lang="en-US" sz="175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1AF962-1BC3-4422-B880-6CC142E4D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108" y="652942"/>
            <a:ext cx="1717293" cy="17286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652111"/>
            <a:ext cx="1877258" cy="426244"/>
          </a:xfrm>
          <a:prstGeom prst="roundRect">
            <a:avLst>
              <a:gd name="adj" fmla="val 17880"/>
            </a:avLst>
          </a:prstGeom>
          <a:solidFill>
            <a:srgbClr val="DADBF1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1720096"/>
            <a:ext cx="1605082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Ý TƯỞNG CỐT LÕI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216908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Một căn nhà để ở – một khu vườn để sống – một dòng tiền để yên tâm</a:t>
            </a:r>
            <a:endParaRPr lang="en-US" sz="4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926800"/>
            <a:ext cx="1205984" cy="120598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283262" y="3926800"/>
            <a:ext cx="266914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Không theo lối truyền thống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2283262" y="4771549"/>
            <a:ext cx="266914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Đây không phải là hình thức mua nhà theo kiểu truyền thống với gánh nặng tài chính lớn.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3926800"/>
            <a:ext cx="1205984" cy="120598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725364" y="3926800"/>
            <a:ext cx="266914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Không đầu tư lướt sóng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6725364" y="4771549"/>
            <a:ext cx="266914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Mô hình này không khuyến khích việc đầu cơ hay lướt sóng bất động sản.</a:t>
            </a:r>
            <a:endParaRPr lang="en-US" sz="17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3926800"/>
            <a:ext cx="1205984" cy="120598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1167467" y="3926800"/>
            <a:ext cx="2669143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Vừa ở – Vừa hoàn vốn – Vừa có giá trị sử dụng thật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11167467" y="5125879"/>
            <a:ext cx="266914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Một giải pháp toàn diện mang lại giá trị sử dụng thực tế và dòng tiền hoàn vốn ổn định.</a:t>
            </a:r>
            <a:endParaRPr lang="en-US" sz="175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06BA769-2D3A-4B10-9804-5BE34B790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0827" y="6713578"/>
            <a:ext cx="2059912" cy="207355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94755" y="519470"/>
            <a:ext cx="1017508" cy="328136"/>
          </a:xfrm>
          <a:prstGeom prst="roundRect">
            <a:avLst>
              <a:gd name="adj" fmla="val 19056"/>
            </a:avLst>
          </a:prstGeom>
          <a:solidFill>
            <a:srgbClr val="DADBF1"/>
          </a:solidFill>
          <a:ln/>
        </p:spPr>
      </p:sp>
      <p:sp>
        <p:nvSpPr>
          <p:cNvPr id="3" name="Text 1"/>
          <p:cNvSpPr/>
          <p:nvPr/>
        </p:nvSpPr>
        <p:spPr>
          <a:xfrm>
            <a:off x="1006316" y="575191"/>
            <a:ext cx="794385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SẢN PHẨM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894755" y="908566"/>
            <a:ext cx="10367724" cy="581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Mini House 10 Năm: Không gian sống lý tưởng</a:t>
            </a:r>
            <a:endParaRPr lang="en-US" sz="3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55" y="1890832"/>
            <a:ext cx="8187571" cy="456973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543812" y="2568416"/>
            <a:ext cx="2961680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📐 Quy mô tiêu chuẩn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9543812" y="3070027"/>
            <a:ext cx="4199215" cy="243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Nhà lắp ghép: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65m² (đầy đủ công năng, thiết kế hiện đại, tiện nghi).</a:t>
            </a:r>
            <a:endParaRPr lang="en-US" sz="1450" dirty="0"/>
          </a:p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Khuôn viên: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200m²</a:t>
            </a:r>
            <a:endParaRPr lang="en-US" sz="1450" dirty="0"/>
          </a:p>
          <a:p>
            <a:pPr marL="685800" lvl="1" indent="-342900" algn="l">
              <a:lnSpc>
                <a:spcPts val="2100"/>
              </a:lnSpc>
              <a:buSzPct val="100000"/>
              <a:buChar char="◦"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Vườn trồng rau sạch hữu cơ.</a:t>
            </a:r>
            <a:endParaRPr lang="en-US" sz="1450" dirty="0"/>
          </a:p>
          <a:p>
            <a:pPr marL="685800" lvl="1" indent="-342900" algn="l">
              <a:lnSpc>
                <a:spcPts val="2100"/>
              </a:lnSpc>
              <a:buSzPct val="100000"/>
              <a:buChar char="◦"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Ao nuôi cá tự nhiên.</a:t>
            </a:r>
            <a:endParaRPr lang="en-US" sz="1450" dirty="0"/>
          </a:p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Dịch vụ chăm sóc nông nghiệp: MIỄN PHÍ</a:t>
            </a:r>
            <a:endParaRPr lang="en-US" sz="1450" dirty="0"/>
          </a:p>
          <a:p>
            <a:pPr marL="685800" lvl="1" indent="-342900" algn="l">
              <a:lnSpc>
                <a:spcPts val="2100"/>
              </a:lnSpc>
              <a:buSzPct val="100000"/>
              <a:buChar char="◦"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Chăm sóc vườn rau.</a:t>
            </a:r>
            <a:endParaRPr lang="en-US" sz="1450" dirty="0"/>
          </a:p>
          <a:p>
            <a:pPr marL="685800" lvl="1" indent="-342900" algn="l">
              <a:lnSpc>
                <a:spcPts val="2100"/>
              </a:lnSpc>
              <a:buSzPct val="100000"/>
              <a:buChar char="◦"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Nuôi dưỡng ao cá.</a:t>
            </a:r>
            <a:endParaRPr lang="en-US" sz="1450" dirty="0"/>
          </a:p>
          <a:p>
            <a:pPr marL="685800" lvl="1" indent="-342900" algn="l">
              <a:lnSpc>
                <a:spcPts val="2100"/>
              </a:lnSpc>
              <a:buSzPct val="100000"/>
              <a:buChar char="◦"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Bảo trì hệ sinh thái tổng thể.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894755" y="6488191"/>
            <a:ext cx="2791420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👉 Phù hợp với: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894755" y="7066121"/>
            <a:ext cx="12840772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Gia đình nhỏ, người về hưu, hoặc những ai mong muốn một cuộc sống xanh, tránh xa áp lực đô thị ồn ào và ô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nhiễm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</a:p>
          <a:p>
            <a:pPr marL="0" indent="0" algn="l">
              <a:lnSpc>
                <a:spcPts val="2100"/>
              </a:lnSpc>
              <a:buNone/>
            </a:pP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Có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thể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để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ở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hoặc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cho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thuê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lại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Vì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nhà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nằm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trong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khuôn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viên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hệ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sinh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thái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trung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tâm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nghĩ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dưỡng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và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phục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hồi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chức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năng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Richlife</a:t>
            </a:r>
            <a:endParaRPr lang="en-US" sz="1450" dirty="0">
              <a:solidFill>
                <a:srgbClr val="272525"/>
              </a:solidFill>
              <a:latin typeface="Inter" pitchFamily="34" charset="0"/>
              <a:ea typeface="Inter" pitchFamily="34" charset="-122"/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Có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Rất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nhiều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tiện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ích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của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khu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nghĩ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dưỡng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kết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hợp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sử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dụng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chung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.</a:t>
            </a:r>
            <a:endParaRPr lang="en-US" sz="14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F8171C-CD94-4C78-B405-26E069023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0827" y="6713578"/>
            <a:ext cx="2059912" cy="20735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384227" y="482679"/>
            <a:ext cx="747474" cy="234672"/>
          </a:xfrm>
          <a:prstGeom prst="roundRect">
            <a:avLst>
              <a:gd name="adj" fmla="val 20464"/>
            </a:avLst>
          </a:prstGeom>
          <a:solidFill>
            <a:srgbClr val="DADBF1"/>
          </a:solidFill>
          <a:ln/>
        </p:spPr>
      </p:sp>
      <p:sp>
        <p:nvSpPr>
          <p:cNvPr id="3" name="Text 1"/>
          <p:cNvSpPr/>
          <p:nvPr/>
        </p:nvSpPr>
        <p:spPr>
          <a:xfrm>
            <a:off x="2469952" y="525542"/>
            <a:ext cx="576024" cy="148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TÀI CHÍNH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2384227" y="753308"/>
            <a:ext cx="8827532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Cơ Chế Tài Chính: Đơn Giản, Minh Bạch và An Toàn</a:t>
            </a:r>
            <a:endParaRPr lang="en-US" sz="28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149" y="1334929"/>
            <a:ext cx="5767864" cy="517969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586426" y="2361603"/>
            <a:ext cx="2149858" cy="277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Khách hàng nạp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9951" y="3529602"/>
            <a:ext cx="493087" cy="49308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029783" y="5212414"/>
            <a:ext cx="2082212" cy="277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Richlife vận hành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8721" y="3830231"/>
            <a:ext cx="493087" cy="49308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877933" y="2942059"/>
            <a:ext cx="2082212" cy="277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Trả dần 10 năm</a:t>
            </a:r>
            <a:endParaRPr lang="en-US" sz="17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77650" y="4153048"/>
            <a:ext cx="493086" cy="49308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384227" y="6615827"/>
            <a:ext cx="9861828" cy="186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Nguyên tắc vận hành tài chính được thiết kế để đảm bảo sự minh bạch và lợi ích tối ưu cho khách hàng.</a:t>
            </a:r>
            <a:endParaRPr lang="en-US" sz="1100" dirty="0"/>
          </a:p>
        </p:txBody>
      </p:sp>
      <p:sp>
        <p:nvSpPr>
          <p:cNvPr id="13" name="Shape 7"/>
          <p:cNvSpPr/>
          <p:nvPr/>
        </p:nvSpPr>
        <p:spPr>
          <a:xfrm>
            <a:off x="2368987" y="6888004"/>
            <a:ext cx="30480" cy="874038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4" name="Text 8"/>
          <p:cNvSpPr/>
          <p:nvPr/>
        </p:nvSpPr>
        <p:spPr>
          <a:xfrm>
            <a:off x="2557582" y="6903244"/>
            <a:ext cx="1786533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🔁</a:t>
            </a:r>
            <a:r>
              <a:rPr lang="en-US" sz="1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Nguyên tắc</a:t>
            </a:r>
            <a:endParaRPr lang="en-US" sz="1400" dirty="0"/>
          </a:p>
        </p:txBody>
      </p:sp>
      <p:sp>
        <p:nvSpPr>
          <p:cNvPr id="15" name="Text 9"/>
          <p:cNvSpPr/>
          <p:nvPr/>
        </p:nvSpPr>
        <p:spPr>
          <a:xfrm>
            <a:off x="2557582" y="7188160"/>
            <a:ext cx="3038832" cy="558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Khách hàng nạp 500 triệu</a:t>
            </a: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 Khoản tiền này được xem như một khoản đặt cọc có giá trị hoàn trả.</a:t>
            </a:r>
            <a:endParaRPr lang="en-US" sz="1100" dirty="0"/>
          </a:p>
        </p:txBody>
      </p:sp>
      <p:sp>
        <p:nvSpPr>
          <p:cNvPr id="16" name="Shape 10"/>
          <p:cNvSpPr/>
          <p:nvPr/>
        </p:nvSpPr>
        <p:spPr>
          <a:xfrm>
            <a:off x="5693688" y="6888004"/>
            <a:ext cx="30480" cy="874038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7" name="Text 11"/>
          <p:cNvSpPr/>
          <p:nvPr/>
        </p:nvSpPr>
        <p:spPr>
          <a:xfrm>
            <a:off x="5882283" y="6903244"/>
            <a:ext cx="3038951" cy="7448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Richlife vận hành vốn</a:t>
            </a: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 Richlife sử dụng nguồn vốn này để đầu tư vào các dự án bất động sản và nông nghiệp bền vững, tạo ra giá trị gia tăng.</a:t>
            </a:r>
            <a:endParaRPr lang="en-US" sz="1100" dirty="0"/>
          </a:p>
        </p:txBody>
      </p:sp>
      <p:sp>
        <p:nvSpPr>
          <p:cNvPr id="18" name="Shape 12"/>
          <p:cNvSpPr/>
          <p:nvPr/>
        </p:nvSpPr>
        <p:spPr>
          <a:xfrm>
            <a:off x="9018508" y="6888004"/>
            <a:ext cx="30480" cy="874038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9" name="Text 13"/>
          <p:cNvSpPr/>
          <p:nvPr/>
        </p:nvSpPr>
        <p:spPr>
          <a:xfrm>
            <a:off x="9207103" y="6903244"/>
            <a:ext cx="3038832" cy="558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Hoàn trả dần trong 10 năm</a:t>
            </a: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 Số tiền 500 triệu sẽ được hoàn trả cho khách hàng theo lộ trình rõ ràng và ổn định.</a:t>
            </a:r>
            <a:endParaRPr lang="en-US" sz="11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F3D04C-453E-49D0-B7D2-078248F3C6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40827" y="6713578"/>
            <a:ext cx="2059912" cy="20735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507694" y="898684"/>
            <a:ext cx="783431" cy="227409"/>
          </a:xfrm>
          <a:prstGeom prst="roundRect">
            <a:avLst>
              <a:gd name="adj" fmla="val 20589"/>
            </a:avLst>
          </a:prstGeom>
          <a:solidFill>
            <a:srgbClr val="DADBF1"/>
          </a:solidFill>
          <a:ln/>
        </p:spPr>
      </p:sp>
      <p:sp>
        <p:nvSpPr>
          <p:cNvPr id="3" name="Text 1"/>
          <p:cNvSpPr/>
          <p:nvPr/>
        </p:nvSpPr>
        <p:spPr>
          <a:xfrm>
            <a:off x="2591276" y="940475"/>
            <a:ext cx="616268" cy="143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DÒNG TIỀN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2507694" y="1160264"/>
            <a:ext cx="7881937" cy="435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Lịch Hoàn Tiền: Nhận Tiền Đều Đặn Mỗi Tháng</a:t>
            </a:r>
            <a:endParaRPr lang="en-US" sz="2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694" y="2816543"/>
            <a:ext cx="6130766" cy="342173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985885" y="1801058"/>
            <a:ext cx="3144322" cy="179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Tổng tiền hoàn: </a:t>
            </a:r>
            <a:r>
              <a:rPr lang="en-US" sz="10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500.000.000đ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8985885" y="2057995"/>
            <a:ext cx="3144322" cy="179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Thời gian: </a:t>
            </a:r>
            <a:r>
              <a:rPr lang="en-US" sz="10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 năm = 120 tháng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8985885" y="2323505"/>
            <a:ext cx="2090142" cy="268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👉 Mỗi tháng nhận: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8985885" y="2678073"/>
            <a:ext cx="3144322" cy="34837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850"/>
              </a:lnSpc>
              <a:buNone/>
            </a:pPr>
            <a:r>
              <a:rPr lang="en-US" sz="5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≈ 4.166.000đ / tháng</a:t>
            </a:r>
            <a:endParaRPr lang="en-US" sz="5450" dirty="0"/>
          </a:p>
        </p:txBody>
      </p:sp>
      <p:sp>
        <p:nvSpPr>
          <p:cNvPr id="10" name="Text 7"/>
          <p:cNvSpPr/>
          <p:nvPr/>
        </p:nvSpPr>
        <p:spPr>
          <a:xfrm>
            <a:off x="8985885" y="6247448"/>
            <a:ext cx="3144322" cy="5398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Trả đều và cố định.</a:t>
            </a:r>
            <a:endParaRPr lang="en-US" sz="1050" dirty="0"/>
          </a:p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Không phụ thuộc vào việc khách hàng có ở hay không.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8985885" y="6864372"/>
            <a:ext cx="3144322" cy="3598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👉</a:t>
            </a: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Ở nhà mà tiền vẫn quay về từng tháng – một trải nghiệm đầu tư và an cư độc đáo.</a:t>
            </a:r>
            <a:endParaRPr lang="en-US" sz="10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AB17F4-8259-4B73-8E59-60255BCF2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0827" y="6713578"/>
            <a:ext cx="2059912" cy="20735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75930" y="633889"/>
            <a:ext cx="902613" cy="413504"/>
          </a:xfrm>
          <a:prstGeom prst="roundRect">
            <a:avLst>
              <a:gd name="adj" fmla="val 18014"/>
            </a:avLst>
          </a:prstGeom>
          <a:solidFill>
            <a:srgbClr val="DADBF1"/>
          </a:solidFill>
          <a:ln/>
        </p:spPr>
      </p:sp>
      <p:sp>
        <p:nvSpPr>
          <p:cNvPr id="3" name="Text 1"/>
          <p:cNvSpPr/>
          <p:nvPr/>
        </p:nvSpPr>
        <p:spPr>
          <a:xfrm>
            <a:off x="908923" y="700326"/>
            <a:ext cx="636627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LỢI ÍCH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775930" y="1133951"/>
            <a:ext cx="11959590" cy="692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Giá Trị Nhà Đầu Tư Nhận Được Trong 10 Năm</a:t>
            </a:r>
            <a:endParaRPr lang="en-US" sz="4350" dirty="0"/>
          </a:p>
        </p:txBody>
      </p:sp>
      <p:sp>
        <p:nvSpPr>
          <p:cNvPr id="5" name="Shape 3"/>
          <p:cNvSpPr/>
          <p:nvPr/>
        </p:nvSpPr>
        <p:spPr>
          <a:xfrm>
            <a:off x="775930" y="2484120"/>
            <a:ext cx="6430923" cy="1984058"/>
          </a:xfrm>
          <a:prstGeom prst="roundRect">
            <a:avLst>
              <a:gd name="adj" fmla="val 7374"/>
            </a:avLst>
          </a:prstGeom>
          <a:solidFill>
            <a:srgbClr val="FFFFFF"/>
          </a:solidFill>
          <a:ln/>
        </p:spPr>
      </p:sp>
      <p:sp>
        <p:nvSpPr>
          <p:cNvPr id="6" name="Shape 4"/>
          <p:cNvSpPr/>
          <p:nvPr/>
        </p:nvSpPr>
        <p:spPr>
          <a:xfrm>
            <a:off x="775930" y="2453640"/>
            <a:ext cx="6430923" cy="121920"/>
          </a:xfrm>
          <a:prstGeom prst="roundRect">
            <a:avLst>
              <a:gd name="adj" fmla="val 76372"/>
            </a:avLst>
          </a:prstGeom>
          <a:solidFill>
            <a:srgbClr val="4950BC"/>
          </a:solidFill>
          <a:ln/>
        </p:spPr>
      </p:sp>
      <p:sp>
        <p:nvSpPr>
          <p:cNvPr id="7" name="Shape 5"/>
          <p:cNvSpPr/>
          <p:nvPr/>
        </p:nvSpPr>
        <p:spPr>
          <a:xfrm>
            <a:off x="3658791" y="2151578"/>
            <a:ext cx="665083" cy="665083"/>
          </a:xfrm>
          <a:prstGeom prst="roundRect">
            <a:avLst>
              <a:gd name="adj" fmla="val 137487"/>
            </a:avLst>
          </a:prstGeom>
          <a:solidFill>
            <a:srgbClr val="4950BC"/>
          </a:solidFill>
          <a:ln/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58339" y="2351008"/>
            <a:ext cx="265986" cy="265986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028105" y="3038356"/>
            <a:ext cx="4043243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🏡</a:t>
            </a: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Quyền sử dụng Mini House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1028105" y="3514725"/>
            <a:ext cx="5926574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Ngôi nhà tiện nghi với thiết kế thông minh, thân thiện với môi trường.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7423428" y="2484120"/>
            <a:ext cx="6431042" cy="1984058"/>
          </a:xfrm>
          <a:prstGeom prst="roundRect">
            <a:avLst>
              <a:gd name="adj" fmla="val 7374"/>
            </a:avLst>
          </a:prstGeom>
          <a:solidFill>
            <a:srgbClr val="FFFFFF"/>
          </a:solidFill>
          <a:ln/>
        </p:spPr>
      </p:sp>
      <p:sp>
        <p:nvSpPr>
          <p:cNvPr id="12" name="Shape 9"/>
          <p:cNvSpPr/>
          <p:nvPr/>
        </p:nvSpPr>
        <p:spPr>
          <a:xfrm>
            <a:off x="7423428" y="2453640"/>
            <a:ext cx="6431042" cy="121920"/>
          </a:xfrm>
          <a:prstGeom prst="roundRect">
            <a:avLst>
              <a:gd name="adj" fmla="val 76372"/>
            </a:avLst>
          </a:prstGeom>
          <a:solidFill>
            <a:srgbClr val="4950BC"/>
          </a:solidFill>
          <a:ln/>
        </p:spPr>
      </p:sp>
      <p:sp>
        <p:nvSpPr>
          <p:cNvPr id="13" name="Shape 10"/>
          <p:cNvSpPr/>
          <p:nvPr/>
        </p:nvSpPr>
        <p:spPr>
          <a:xfrm>
            <a:off x="10306407" y="2151578"/>
            <a:ext cx="665083" cy="665083"/>
          </a:xfrm>
          <a:prstGeom prst="roundRect">
            <a:avLst>
              <a:gd name="adj" fmla="val 137487"/>
            </a:avLst>
          </a:prstGeom>
          <a:solidFill>
            <a:srgbClr val="4950BC"/>
          </a:solidFill>
          <a:ln/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5956" y="2351008"/>
            <a:ext cx="265986" cy="265986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7675602" y="3038356"/>
            <a:ext cx="4411266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🌿</a:t>
            </a: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Rau – cá tự nhiên cho gia đình</a:t>
            </a:r>
            <a:endParaRPr lang="en-US" sz="2150" dirty="0"/>
          </a:p>
        </p:txBody>
      </p:sp>
      <p:sp>
        <p:nvSpPr>
          <p:cNvPr id="16" name="Text 12"/>
          <p:cNvSpPr/>
          <p:nvPr/>
        </p:nvSpPr>
        <p:spPr>
          <a:xfrm>
            <a:off x="7675602" y="3514725"/>
            <a:ext cx="5926693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Nguồn thực phẩm sạch, an toàn từ chính khu vườn và ao cá của bạn.</a:t>
            </a:r>
            <a:endParaRPr lang="en-US" sz="1700" dirty="0"/>
          </a:p>
        </p:txBody>
      </p:sp>
      <p:sp>
        <p:nvSpPr>
          <p:cNvPr id="17" name="Shape 13"/>
          <p:cNvSpPr/>
          <p:nvPr/>
        </p:nvSpPr>
        <p:spPr>
          <a:xfrm>
            <a:off x="775930" y="5017294"/>
            <a:ext cx="6430923" cy="1984058"/>
          </a:xfrm>
          <a:prstGeom prst="roundRect">
            <a:avLst>
              <a:gd name="adj" fmla="val 7374"/>
            </a:avLst>
          </a:prstGeom>
          <a:solidFill>
            <a:srgbClr val="FFFFFF"/>
          </a:solidFill>
          <a:ln/>
        </p:spPr>
      </p:sp>
      <p:sp>
        <p:nvSpPr>
          <p:cNvPr id="18" name="Shape 14"/>
          <p:cNvSpPr/>
          <p:nvPr/>
        </p:nvSpPr>
        <p:spPr>
          <a:xfrm>
            <a:off x="775930" y="4986814"/>
            <a:ext cx="6430923" cy="121920"/>
          </a:xfrm>
          <a:prstGeom prst="roundRect">
            <a:avLst>
              <a:gd name="adj" fmla="val 76372"/>
            </a:avLst>
          </a:prstGeom>
          <a:solidFill>
            <a:srgbClr val="4950BC"/>
          </a:solidFill>
          <a:ln/>
        </p:spPr>
      </p:sp>
      <p:sp>
        <p:nvSpPr>
          <p:cNvPr id="19" name="Shape 15"/>
          <p:cNvSpPr/>
          <p:nvPr/>
        </p:nvSpPr>
        <p:spPr>
          <a:xfrm>
            <a:off x="3658791" y="4684752"/>
            <a:ext cx="665083" cy="665083"/>
          </a:xfrm>
          <a:prstGeom prst="roundRect">
            <a:avLst>
              <a:gd name="adj" fmla="val 137487"/>
            </a:avLst>
          </a:prstGeom>
          <a:solidFill>
            <a:srgbClr val="4950BC"/>
          </a:solidFill>
          <a:ln/>
        </p:spPr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8339" y="4884182"/>
            <a:ext cx="265986" cy="265986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1028105" y="5571530"/>
            <a:ext cx="3921323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👨‍🌾</a:t>
            </a: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Không tốn công chăm sóc</a:t>
            </a:r>
            <a:endParaRPr lang="en-US" sz="2150" dirty="0"/>
          </a:p>
        </p:txBody>
      </p:sp>
      <p:sp>
        <p:nvSpPr>
          <p:cNvPr id="22" name="Text 17"/>
          <p:cNvSpPr/>
          <p:nvPr/>
        </p:nvSpPr>
        <p:spPr>
          <a:xfrm>
            <a:off x="1028105" y="6047899"/>
            <a:ext cx="5926574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Dịch vụ chăm sóc nông nghiệp chuyên nghiệp, miễn phí hoàn toàn.</a:t>
            </a:r>
            <a:endParaRPr lang="en-US" sz="1700" dirty="0"/>
          </a:p>
        </p:txBody>
      </p:sp>
      <p:sp>
        <p:nvSpPr>
          <p:cNvPr id="23" name="Shape 18"/>
          <p:cNvSpPr/>
          <p:nvPr/>
        </p:nvSpPr>
        <p:spPr>
          <a:xfrm>
            <a:off x="7423428" y="5017294"/>
            <a:ext cx="6431042" cy="1984058"/>
          </a:xfrm>
          <a:prstGeom prst="roundRect">
            <a:avLst>
              <a:gd name="adj" fmla="val 7374"/>
            </a:avLst>
          </a:prstGeom>
          <a:solidFill>
            <a:srgbClr val="FFFFFF"/>
          </a:solidFill>
          <a:ln/>
        </p:spPr>
      </p:sp>
      <p:sp>
        <p:nvSpPr>
          <p:cNvPr id="24" name="Shape 19"/>
          <p:cNvSpPr/>
          <p:nvPr/>
        </p:nvSpPr>
        <p:spPr>
          <a:xfrm>
            <a:off x="7423428" y="4986814"/>
            <a:ext cx="6431042" cy="121920"/>
          </a:xfrm>
          <a:prstGeom prst="roundRect">
            <a:avLst>
              <a:gd name="adj" fmla="val 76372"/>
            </a:avLst>
          </a:prstGeom>
          <a:solidFill>
            <a:srgbClr val="4950BC"/>
          </a:solidFill>
          <a:ln/>
        </p:spPr>
      </p:sp>
      <p:sp>
        <p:nvSpPr>
          <p:cNvPr id="25" name="Shape 20"/>
          <p:cNvSpPr/>
          <p:nvPr/>
        </p:nvSpPr>
        <p:spPr>
          <a:xfrm>
            <a:off x="10306407" y="4684752"/>
            <a:ext cx="665083" cy="665083"/>
          </a:xfrm>
          <a:prstGeom prst="roundRect">
            <a:avLst>
              <a:gd name="adj" fmla="val 137487"/>
            </a:avLst>
          </a:prstGeom>
          <a:solidFill>
            <a:srgbClr val="4950BC"/>
          </a:solidFill>
          <a:ln/>
        </p:spPr>
      </p:sp>
      <p:pic>
        <p:nvPicPr>
          <p:cNvPr id="26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05956" y="4884182"/>
            <a:ext cx="265986" cy="265986"/>
          </a:xfrm>
          <a:prstGeom prst="rect">
            <a:avLst/>
          </a:prstGeom>
        </p:spPr>
      </p:pic>
      <p:sp>
        <p:nvSpPr>
          <p:cNvPr id="27" name="Text 21"/>
          <p:cNvSpPr/>
          <p:nvPr/>
        </p:nvSpPr>
        <p:spPr>
          <a:xfrm>
            <a:off x="7675602" y="5571530"/>
            <a:ext cx="4375666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💵</a:t>
            </a: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Nhận lại đủ 500 triệu tiền gốc</a:t>
            </a:r>
            <a:endParaRPr lang="en-US" sz="2150" dirty="0"/>
          </a:p>
        </p:txBody>
      </p:sp>
      <p:sp>
        <p:nvSpPr>
          <p:cNvPr id="28" name="Text 22"/>
          <p:cNvSpPr/>
          <p:nvPr/>
        </p:nvSpPr>
        <p:spPr>
          <a:xfrm>
            <a:off x="7675602" y="6047899"/>
            <a:ext cx="5926693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Đảm bảo hoàn vốn 100% sau khi kết thúc thời hạn sử dụng.</a:t>
            </a:r>
            <a:endParaRPr lang="en-US" sz="1700" dirty="0"/>
          </a:p>
        </p:txBody>
      </p:sp>
      <p:sp>
        <p:nvSpPr>
          <p:cNvPr id="29" name="Text 23"/>
          <p:cNvSpPr/>
          <p:nvPr/>
        </p:nvSpPr>
        <p:spPr>
          <a:xfrm>
            <a:off x="775930" y="7245072"/>
            <a:ext cx="13078539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👉</a:t>
            </a: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Thực tế: Chi phí sử dụng nhà gần như = 0 khi bạn được hoàn trả toàn bộ số tiền gốc đã bỏ ra.</a:t>
            </a:r>
            <a:endParaRPr lang="en-US" sz="17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237DDCD-2BC1-4987-870E-E69AADB86F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40827" y="6713578"/>
            <a:ext cx="2059912" cy="207355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77704" y="550664"/>
            <a:ext cx="838676" cy="345638"/>
          </a:xfrm>
          <a:prstGeom prst="roundRect">
            <a:avLst>
              <a:gd name="adj" fmla="val 18826"/>
            </a:avLst>
          </a:prstGeom>
          <a:solidFill>
            <a:srgbClr val="DADBF1"/>
          </a:solidFill>
          <a:ln/>
        </p:spPr>
      </p:sp>
      <p:sp>
        <p:nvSpPr>
          <p:cNvPr id="3" name="Text 1"/>
          <p:cNvSpPr/>
          <p:nvPr/>
        </p:nvSpPr>
        <p:spPr>
          <a:xfrm>
            <a:off x="793790" y="608648"/>
            <a:ext cx="606504" cy="2296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VAI TRÒ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677704" y="962382"/>
            <a:ext cx="11787545" cy="605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Vai Trò Của Richlife: Đối Tác Đồng Hành Bền Vững</a:t>
            </a:r>
            <a:endParaRPr lang="en-US" sz="3800" dirty="0"/>
          </a:p>
        </p:txBody>
      </p:sp>
      <p:sp>
        <p:nvSpPr>
          <p:cNvPr id="5" name="Shape 3"/>
          <p:cNvSpPr/>
          <p:nvPr/>
        </p:nvSpPr>
        <p:spPr>
          <a:xfrm>
            <a:off x="538282" y="1815346"/>
            <a:ext cx="4617958" cy="5095637"/>
          </a:xfrm>
          <a:prstGeom prst="roundRect">
            <a:avLst>
              <a:gd name="adj" fmla="val 3019"/>
            </a:avLst>
          </a:prstGeom>
          <a:solidFill>
            <a:srgbClr val="E6F2EA"/>
          </a:solidFill>
          <a:ln/>
        </p:spPr>
      </p:sp>
      <p:sp>
        <p:nvSpPr>
          <p:cNvPr id="6" name="Text 4"/>
          <p:cNvSpPr/>
          <p:nvPr/>
        </p:nvSpPr>
        <p:spPr>
          <a:xfrm>
            <a:off x="731877" y="2917150"/>
            <a:ext cx="3594378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Richlife chịu trách nhiệm:</a:t>
            </a:r>
            <a:endParaRPr lang="en-US" sz="2250" dirty="0"/>
          </a:p>
        </p:txBody>
      </p:sp>
      <p:sp>
        <p:nvSpPr>
          <p:cNvPr id="7" name="Text 5"/>
          <p:cNvSpPr/>
          <p:nvPr/>
        </p:nvSpPr>
        <p:spPr>
          <a:xfrm>
            <a:off x="731877" y="3445550"/>
            <a:ext cx="4230767" cy="2297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Quy hoạch &amp; xây dựng Mini House với tiêu chuẩn cao.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Quản lý vận hành nông nghiệp một cách khoa học, hiệu quả.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Quản lý dòng tiền hoàn trả minh bạch, đúng hạn.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Bảo trì hệ sinh thái trong suốt 10 năm, đảm bảo chất lượng sống.</a:t>
            </a:r>
            <a:endParaRPr lang="en-US" sz="15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878" y="2001322"/>
            <a:ext cx="8463320" cy="4723686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5661687" y="6376938"/>
            <a:ext cx="5072988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👉</a:t>
            </a: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Richlife </a:t>
            </a:r>
            <a:r>
              <a:rPr lang="en-US" sz="15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không bán đất</a:t>
            </a: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không bán “lợi nhuận ảo”. Richlife bán </a:t>
            </a:r>
            <a:r>
              <a:rPr lang="en-US" sz="15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quyền sử dụng + sự an tâm dài hạn</a:t>
            </a: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cam kết mang lại giá trị thực cho khách hàng.</a:t>
            </a:r>
            <a:endParaRPr lang="en-US" sz="15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423F21-38CF-4687-830E-4FBAB0816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3031" y="6514799"/>
            <a:ext cx="2059912" cy="20735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97587" y="676751"/>
            <a:ext cx="1070848" cy="359092"/>
          </a:xfrm>
          <a:prstGeom prst="roundRect">
            <a:avLst>
              <a:gd name="adj" fmla="val 18651"/>
            </a:avLst>
          </a:prstGeom>
          <a:solidFill>
            <a:srgbClr val="DADBF1"/>
          </a:solidFill>
          <a:ln/>
        </p:spPr>
      </p:sp>
      <p:sp>
        <p:nvSpPr>
          <p:cNvPr id="3" name="Text 1"/>
          <p:cNvSpPr/>
          <p:nvPr/>
        </p:nvSpPr>
        <p:spPr>
          <a:xfrm>
            <a:off x="817126" y="736521"/>
            <a:ext cx="831771" cy="239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BỀN VỮNG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697587" y="1105853"/>
            <a:ext cx="7747040" cy="622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Tại Sao Mô Hình Này Bền Vững?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697587" y="1991320"/>
            <a:ext cx="1654373" cy="1114663"/>
          </a:xfrm>
          <a:prstGeom prst="roundRect">
            <a:avLst>
              <a:gd name="adj" fmla="val 751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384578" y="2373511"/>
            <a:ext cx="280273" cy="350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2551271" y="2190631"/>
            <a:ext cx="3174087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Giá trị sử dụng luôn tồn tại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2551271" y="2607112"/>
            <a:ext cx="7837646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Không phụ thuộc vào biến động thị trường, giá trị sống và sử dụng vẫn nguyên vẹn.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2451616" y="3096458"/>
            <a:ext cx="11381542" cy="11430"/>
          </a:xfrm>
          <a:prstGeom prst="roundRect">
            <a:avLst>
              <a:gd name="adj" fmla="val 732439"/>
            </a:avLst>
          </a:prstGeom>
          <a:solidFill>
            <a:srgbClr val="C0C1D7"/>
          </a:solidFill>
          <a:ln/>
        </p:spPr>
      </p:sp>
      <p:sp>
        <p:nvSpPr>
          <p:cNvPr id="10" name="Shape 8"/>
          <p:cNvSpPr/>
          <p:nvPr/>
        </p:nvSpPr>
        <p:spPr>
          <a:xfrm>
            <a:off x="697587" y="3205639"/>
            <a:ext cx="3308747" cy="1114663"/>
          </a:xfrm>
          <a:prstGeom prst="roundRect">
            <a:avLst>
              <a:gd name="adj" fmla="val 751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2211824" y="3587829"/>
            <a:ext cx="280273" cy="350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4205645" y="3404949"/>
            <a:ext cx="3452098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Dòng tiền nhỏ – dài – ổn định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4205645" y="3821430"/>
            <a:ext cx="4855488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Tạo sự an tâm tài chính thay vì áp lực lợi nhuận cao.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4105989" y="4310777"/>
            <a:ext cx="9727168" cy="11430"/>
          </a:xfrm>
          <a:prstGeom prst="roundRect">
            <a:avLst>
              <a:gd name="adj" fmla="val 732439"/>
            </a:avLst>
          </a:prstGeom>
          <a:solidFill>
            <a:srgbClr val="C0C1D7"/>
          </a:solidFill>
          <a:ln/>
        </p:spPr>
      </p:sp>
      <p:sp>
        <p:nvSpPr>
          <p:cNvPr id="15" name="Shape 13"/>
          <p:cNvSpPr/>
          <p:nvPr/>
        </p:nvSpPr>
        <p:spPr>
          <a:xfrm>
            <a:off x="697587" y="4419957"/>
            <a:ext cx="4963120" cy="1114663"/>
          </a:xfrm>
          <a:prstGeom prst="roundRect">
            <a:avLst>
              <a:gd name="adj" fmla="val 751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3038951" y="4802148"/>
            <a:ext cx="280273" cy="350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5860018" y="4619268"/>
            <a:ext cx="3574613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Không phụ thuộc tăng giá đất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5860018" y="5035748"/>
            <a:ext cx="6587133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Mô hình không dựa trên kỳ vọng tăng giá đất, giảm thiểu rủi ro đầu cơ.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5760363" y="5525095"/>
            <a:ext cx="8072795" cy="11430"/>
          </a:xfrm>
          <a:prstGeom prst="roundRect">
            <a:avLst>
              <a:gd name="adj" fmla="val 732439"/>
            </a:avLst>
          </a:prstGeom>
          <a:solidFill>
            <a:srgbClr val="C0C1D7"/>
          </a:solidFill>
          <a:ln/>
        </p:spPr>
      </p:sp>
      <p:sp>
        <p:nvSpPr>
          <p:cNvPr id="20" name="Shape 18"/>
          <p:cNvSpPr/>
          <p:nvPr/>
        </p:nvSpPr>
        <p:spPr>
          <a:xfrm>
            <a:off x="697587" y="5634276"/>
            <a:ext cx="6617613" cy="1414224"/>
          </a:xfrm>
          <a:prstGeom prst="roundRect">
            <a:avLst>
              <a:gd name="adj" fmla="val 592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3866198" y="6166247"/>
            <a:ext cx="280273" cy="350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7514511" y="5833586"/>
            <a:ext cx="2491502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Không áp lực lãi cao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7514511" y="6250067"/>
            <a:ext cx="6218992" cy="599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Tập trung vào giá trị an cư và hoàn vốn bền vững, không chạy theo lợi nhuận ngắn hạn.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697587" y="7245548"/>
            <a:ext cx="13235226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👉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Phù hợp xu hướng: </a:t>
            </a: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Sống xanh, bỏ phố về vườn, an cư thay vì đầu cơ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– đáp ứng nhu cầu thực của xã hội hiện đại.</a:t>
            </a:r>
            <a:endParaRPr lang="en-US" sz="155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555FAA5-2E57-4CCB-854E-7FA2A7E43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0827" y="6713578"/>
            <a:ext cx="2059912" cy="20735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923449"/>
            <a:ext cx="620078" cy="426244"/>
          </a:xfrm>
          <a:prstGeom prst="roundRect">
            <a:avLst>
              <a:gd name="adj" fmla="val 17880"/>
            </a:avLst>
          </a:prstGeom>
          <a:solidFill>
            <a:srgbClr val="DADBF1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991433"/>
            <a:ext cx="34790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KẾT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440418"/>
            <a:ext cx="113309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An Toàn &amp; Minh Bạch – Lời Kết Từ Richlife</a:t>
            </a:r>
            <a:endParaRPr lang="en-US" sz="4450" dirty="0"/>
          </a:p>
        </p:txBody>
      </p:sp>
      <p:sp>
        <p:nvSpPr>
          <p:cNvPr id="5" name="Shape 3"/>
          <p:cNvSpPr/>
          <p:nvPr/>
        </p:nvSpPr>
        <p:spPr>
          <a:xfrm>
            <a:off x="793790" y="2489359"/>
            <a:ext cx="6407944" cy="1730812"/>
          </a:xfrm>
          <a:prstGeom prst="roundRect">
            <a:avLst>
              <a:gd name="adj" fmla="val 5504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051084" y="27466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📜</a:t>
            </a: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Hợp đồng rõ ràng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51084" y="3237071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Chi tiết về quyền sử dụng và lịch hoàn tiền được quy định minh bạch, bảo vệ quyền lợi khách hàng.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28548" y="2489359"/>
            <a:ext cx="6408063" cy="1730812"/>
          </a:xfrm>
          <a:prstGeom prst="roundRect">
            <a:avLst>
              <a:gd name="adj" fmla="val 5504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685842" y="2746653"/>
            <a:ext cx="330065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📆</a:t>
            </a: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Hoàn tiền theo tháng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85842" y="3237071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Dòng tiền hoàn trả đều đặn giúp khách hàng quản lý tài chính hiệu quả.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4446984"/>
            <a:ext cx="6407944" cy="1730812"/>
          </a:xfrm>
          <a:prstGeom prst="roundRect">
            <a:avLst>
              <a:gd name="adj" fmla="val 5504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051084" y="4704278"/>
            <a:ext cx="317432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🛑</a:t>
            </a: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Không phí phát sinh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1051084" y="5194697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Cam kết không thu thêm bất kỳ phí phát sinh nào trong quá trình chăm sóc và vận hành.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7428548" y="4446984"/>
            <a:ext cx="6408063" cy="1730812"/>
          </a:xfrm>
          <a:prstGeom prst="roundRect">
            <a:avLst>
              <a:gd name="adj" fmla="val 5504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7685842" y="47042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📊</a:t>
            </a: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Báo cáo định kỳ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685842" y="5194697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Báo cáo vận hành và tài chính thường xuyên để khách hàng luôn nắm rõ tình hình.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1133951" y="6688098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Mini House không phải để đầu cơ – mà để sống. Không phải để lời nhanh – mà để an tâm lâu dài.</a:t>
            </a:r>
            <a:endParaRPr lang="en-US" sz="1750" dirty="0"/>
          </a:p>
        </p:txBody>
      </p:sp>
      <p:sp>
        <p:nvSpPr>
          <p:cNvPr id="18" name="Shape 16"/>
          <p:cNvSpPr/>
          <p:nvPr/>
        </p:nvSpPr>
        <p:spPr>
          <a:xfrm>
            <a:off x="793790" y="6432947"/>
            <a:ext cx="30480" cy="873204"/>
          </a:xfrm>
          <a:prstGeom prst="rect">
            <a:avLst/>
          </a:prstGeom>
          <a:solidFill>
            <a:srgbClr val="4950BC"/>
          </a:solidFill>
          <a:ln/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F56C02-5242-4D3C-AD4F-54C5C4301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0827" y="6713578"/>
            <a:ext cx="2059912" cy="20735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1019</Words>
  <Application>Microsoft Office PowerPoint</Application>
  <PresentationFormat>Custom</PresentationFormat>
  <Paragraphs>99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Inter Bold</vt:lpstr>
      <vt:lpstr>Arial</vt:lpstr>
      <vt:lpstr>Calibri</vt:lpstr>
      <vt:lpstr>Inter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Administrator</cp:lastModifiedBy>
  <cp:revision>3</cp:revision>
  <dcterms:created xsi:type="dcterms:W3CDTF">2026-02-11T11:18:30Z</dcterms:created>
  <dcterms:modified xsi:type="dcterms:W3CDTF">2026-02-11T11:30:00Z</dcterms:modified>
</cp:coreProperties>
</file>